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7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 autoAdjust="0"/>
    <p:restoredTop sz="81072" autoAdjust="0"/>
  </p:normalViewPr>
  <p:slideViewPr>
    <p:cSldViewPr snapToGrid="0">
      <p:cViewPr varScale="1">
        <p:scale>
          <a:sx n="92" d="100"/>
          <a:sy n="92" d="100"/>
        </p:scale>
        <p:origin x="10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41CBB-8001-4609-B81F-22BD1EF50D04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0415-2804-4FCF-A775-5D9652E45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4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SFVF</a:t>
            </a:r>
            <a:r>
              <a:rPr lang="en-US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Colorado Plateau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600+ cinder cones – primarily basalt</a:t>
            </a:r>
          </a:p>
          <a:p>
            <a:pPr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Youngest eruptions are SP,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Strawberry, Merriam, and Sunset, probably in that order</a:t>
            </a:r>
            <a:endParaRPr lang="en-US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dirty="0" smtClean="0">
              <a:latin typeface="Century" panose="02040604050505020304" pitchFamily="18" charset="0"/>
            </a:endParaRP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baseline="0" dirty="0" err="1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Matuyama</a:t>
            </a: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– reversed polarity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Northeastward migration of the SFVF (</a:t>
            </a:r>
            <a:r>
              <a:rPr lang="en-US" b="0" i="0" baseline="0" dirty="0" err="1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chronozones</a:t>
            </a: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Erupted </a:t>
            </a:r>
            <a:r>
              <a:rPr lang="en-US" b="0" i="0" baseline="0" dirty="0" err="1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benmoreite</a:t>
            </a: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and </a:t>
            </a:r>
            <a:r>
              <a:rPr lang="en-US" b="0" i="0" baseline="0" dirty="0" err="1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rhyolite</a:t>
            </a: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(dome)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Co-</a:t>
            </a:r>
            <a:r>
              <a:rPr lang="en-US" b="0" i="0" baseline="0" dirty="0" err="1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eval</a:t>
            </a: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lava eruption?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If erupted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simulataneously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, their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remanence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should be identical.</a:t>
            </a:r>
            <a:endParaRPr lang="en-US" b="0" i="0" baseline="0" dirty="0" smtClean="0">
              <a:solidFill>
                <a:srgbClr val="222222"/>
              </a:solidFill>
              <a:effectLst/>
              <a:latin typeface="Century" panose="020406040505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0" i="0" baseline="0" dirty="0" smtClean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aseline="0" dirty="0" err="1" smtClean="0"/>
              <a:t>Paleomagnetism</a:t>
            </a:r>
            <a:r>
              <a:rPr lang="en-US" baseline="0" dirty="0" smtClean="0"/>
              <a:t> used to time volcanic events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Paleomagnetism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 – orientation of magnetic </a:t>
            </a:r>
            <a:r>
              <a:rPr lang="en-US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remanence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 in rocks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Paleosecular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 variation – path that Earth’s magnetic poles travel over time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Comparison of </a:t>
            </a:r>
            <a:r>
              <a:rPr lang="en-US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remanence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 to secular variation facilitates age comparison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Research</a:t>
            </a:r>
            <a:r>
              <a:rPr lang="en-US" baseline="0" dirty="0" smtClean="0"/>
              <a:t> encompassed both field and lab work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Field: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Used GIS application to determine sample sites (stars depict sample sites)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Collected oriented samples by marking North at present and marking horizontal plane of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3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Samples collected in the field were cored and processed in </a:t>
            </a:r>
            <a:r>
              <a:rPr lang="en-US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paleomagnetism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 and demagnetizer machines</a:t>
            </a:r>
          </a:p>
          <a:p>
            <a:endParaRPr lang="en-US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Puffinplot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> was used to process the data from the cores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Example of</a:t>
            </a:r>
            <a:r>
              <a:rPr lang="en-US" baseline="0" dirty="0" smtClean="0"/>
              <a:t> one core within raw data of one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curve and </a:t>
            </a:r>
            <a:r>
              <a:rPr lang="en-US" baseline="0" dirty="0" err="1" smtClean="0"/>
              <a:t>stereonets</a:t>
            </a:r>
            <a:r>
              <a:rPr lang="en-US" baseline="0" dirty="0" smtClean="0"/>
              <a:t> shows the removal of </a:t>
            </a:r>
            <a:r>
              <a:rPr lang="en-US" baseline="0" dirty="0" err="1" smtClean="0"/>
              <a:t>remanent</a:t>
            </a:r>
            <a:r>
              <a:rPr lang="en-US" baseline="0" dirty="0" smtClean="0"/>
              <a:t> magnetism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Not similar</a:t>
            </a:r>
            <a:r>
              <a:rPr lang="en-US" baseline="0" dirty="0" smtClean="0"/>
              <a:t>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Site 10 has more variation and not as well grouped as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Plots again, do not appear similar, but may</a:t>
            </a:r>
            <a:r>
              <a:rPr lang="en-US" baseline="0" dirty="0" smtClean="0"/>
              <a:t> be within error of each other – need to do statistical analysis to be sure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Data say that they are not the same, but so scattered and so little data that they may be similar.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8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data analyzed thus far are not consistently well grouped</a:t>
            </a:r>
            <a:r>
              <a:rPr lang="en-US" baseline="0" dirty="0" smtClean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causes for variation: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Lightning strike over 800,000 years ago (</a:t>
            </a:r>
            <a:r>
              <a:rPr lang="en-US" dirty="0" err="1" smtClean="0"/>
              <a:t>Rhyolite</a:t>
            </a:r>
            <a:r>
              <a:rPr lang="en-US" dirty="0" smtClean="0"/>
              <a:t>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Lightning </a:t>
            </a:r>
            <a:r>
              <a:rPr lang="en-US" dirty="0" smtClean="0"/>
              <a:t>strike recent (</a:t>
            </a:r>
            <a:r>
              <a:rPr lang="en-US" dirty="0" err="1" smtClean="0"/>
              <a:t>Benmoreite</a:t>
            </a:r>
            <a:r>
              <a:rPr lang="en-US" dirty="0" smtClean="0"/>
              <a:t>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Fire/Thermal</a:t>
            </a:r>
            <a:r>
              <a:rPr lang="en-US" baseline="0" dirty="0" smtClean="0"/>
              <a:t> alteration that we did not remove (vegetated area)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Chemical alteration of minerals can affect </a:t>
            </a:r>
            <a:r>
              <a:rPr lang="en-US" baseline="0" dirty="0" err="1" smtClean="0"/>
              <a:t>remanent</a:t>
            </a:r>
            <a:r>
              <a:rPr lang="en-US" baseline="0" dirty="0" smtClean="0"/>
              <a:t> magnetism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Problems with orientation</a:t>
            </a:r>
            <a:endParaRPr lang="en-US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err="1" smtClean="0"/>
              <a:t>Paleomagnetic</a:t>
            </a:r>
            <a:r>
              <a:rPr lang="en-US" baseline="0" dirty="0" smtClean="0"/>
              <a:t> analysis is not always cut and dry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 Further analysis is need before conclusions can be reached – more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0415-2804-4FCF-A775-5D9652E45E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698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7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07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2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7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2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087B703-58F7-4007-AB84-2DC3F3389ECE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B823B2A7-D577-4A5E-9F4B-CF53976EA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4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12" y="223935"/>
            <a:ext cx="1258871" cy="168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16" y="2649894"/>
            <a:ext cx="1607267" cy="1299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12" y="4612044"/>
            <a:ext cx="1171575" cy="2019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9674" y="515419"/>
            <a:ext cx="9199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Baskerville Old Face" panose="02020602080505020303" pitchFamily="18" charset="0"/>
              </a:rPr>
              <a:t>Paleomagnetic</a:t>
            </a:r>
            <a:r>
              <a:rPr lang="en-US" sz="4000" b="1" dirty="0" smtClean="0">
                <a:latin typeface="Baskerville Old Face" panose="02020602080505020303" pitchFamily="18" charset="0"/>
              </a:rPr>
              <a:t> analysis of </a:t>
            </a:r>
            <a:r>
              <a:rPr lang="en-US" sz="4000" b="1" dirty="0" smtClean="0">
                <a:latin typeface="Baskerville Old Face" panose="02020602080505020303" pitchFamily="18" charset="0"/>
              </a:rPr>
              <a:t>bimodal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magmatism</a:t>
            </a:r>
            <a:r>
              <a:rPr lang="en-US" sz="4000" b="1" dirty="0" smtClean="0">
                <a:latin typeface="Baskerville Old Face" panose="02020602080505020303" pitchFamily="18" charset="0"/>
              </a:rPr>
              <a:t> </a:t>
            </a:r>
            <a:r>
              <a:rPr lang="en-US" sz="4000" b="1" dirty="0" smtClean="0">
                <a:latin typeface="Baskerville Old Face" panose="02020602080505020303" pitchFamily="18" charset="0"/>
              </a:rPr>
              <a:t>associated with Tule Tank Crater, San Francisco Volcanic Field, northeastern Arizona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804" y="4419892"/>
            <a:ext cx="8075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Christina Turpin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Dr. Michael Ort</a:t>
            </a:r>
          </a:p>
          <a:p>
            <a:pPr algn="ctr"/>
            <a:r>
              <a:rPr lang="en-US" sz="2400" dirty="0" smtClean="0"/>
              <a:t>Northern Arizona University, Department of Geology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12" y="223935"/>
            <a:ext cx="1258871" cy="1681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16" y="2649894"/>
            <a:ext cx="1607267" cy="1299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12" y="4612044"/>
            <a:ext cx="1171575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426" y="193455"/>
            <a:ext cx="881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3040" y="2067985"/>
            <a:ext cx="8138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Dr. Michael Ort,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Dr. Nadine Barlow and Kathleen </a:t>
            </a:r>
            <a:r>
              <a:rPr lang="en-US" sz="2800" dirty="0" err="1" smtClean="0">
                <a:solidFill>
                  <a:schemeClr val="bg1"/>
                </a:solidFill>
              </a:rPr>
              <a:t>Stigmon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NAU/NASA Space Grant, and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Arizona Space Grant Consortium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allowing me this research opportunity!!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4415"/>
            <a:ext cx="514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Questions?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9" r="49007"/>
          <a:stretch/>
        </p:blipFill>
        <p:spPr>
          <a:xfrm>
            <a:off x="5606552" y="0"/>
            <a:ext cx="3980984" cy="4832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49435" t="38749"/>
          <a:stretch/>
        </p:blipFill>
        <p:spPr>
          <a:xfrm>
            <a:off x="1447800" y="1725900"/>
            <a:ext cx="4236720" cy="513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3747" y="5283288"/>
            <a:ext cx="3010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Transporting samples out of a very snowy field site</a:t>
            </a:r>
            <a:endParaRPr lang="en-US" sz="2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12" y="223935"/>
            <a:ext cx="1258871" cy="1681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16" y="2649894"/>
            <a:ext cx="1607267" cy="1299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12" y="4612044"/>
            <a:ext cx="1171575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082" y="223935"/>
            <a:ext cx="995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Background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888" y="1439256"/>
            <a:ext cx="8340632" cy="4992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1280" y="921466"/>
            <a:ext cx="6658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San Francisco Volcanic Field (SFVF)</a:t>
            </a:r>
          </a:p>
          <a:p>
            <a:endParaRPr lang="en-US" sz="24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8234" y="-59853"/>
            <a:ext cx="580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730" y="564328"/>
            <a:ext cx="1020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Tule Tank Crater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3234" y="1089762"/>
            <a:ext cx="8358060" cy="57682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40495" y="5252019"/>
            <a:ext cx="299545" cy="2995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106680" y="1203960"/>
            <a:ext cx="152400" cy="16764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" y="3185160"/>
            <a:ext cx="167640" cy="16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" y="2194560"/>
            <a:ext cx="167640" cy="167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40" y="1036320"/>
            <a:ext cx="37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Pre-</a:t>
            </a:r>
            <a:r>
              <a:rPr lang="en-US" sz="2400" dirty="0" err="1" smtClean="0">
                <a:solidFill>
                  <a:schemeClr val="bg1"/>
                </a:solidFill>
              </a:rPr>
              <a:t>Matuyama</a:t>
            </a:r>
            <a:r>
              <a:rPr lang="en-US" sz="2400" dirty="0" smtClean="0">
                <a:solidFill>
                  <a:schemeClr val="bg1"/>
                </a:solidFill>
              </a:rPr>
              <a:t> (+2.6 Ma)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" y="2026920"/>
            <a:ext cx="414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Matuyama</a:t>
            </a:r>
            <a:r>
              <a:rPr lang="en-US" sz="2400" dirty="0" smtClean="0">
                <a:solidFill>
                  <a:schemeClr val="bg1"/>
                </a:solidFill>
              </a:rPr>
              <a:t> (2.6 Ma – 800 ka)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32760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Brunhes</a:t>
            </a:r>
            <a:r>
              <a:rPr lang="en-US" sz="2400" dirty="0" smtClean="0">
                <a:solidFill>
                  <a:schemeClr val="bg1"/>
                </a:solidFill>
              </a:rPr>
              <a:t> (800 ka - Present)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125"/>
            <a:ext cx="4538155" cy="605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361" y="132495"/>
            <a:ext cx="439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Methods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44" y="2334152"/>
            <a:ext cx="3378923" cy="4523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55" y="1"/>
            <a:ext cx="3140032" cy="4204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46721" y="1535942"/>
            <a:ext cx="225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Field Work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136" y="4648200"/>
            <a:ext cx="2566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Sample Collection &gt;</a:t>
            </a:r>
          </a:p>
          <a:p>
            <a:endParaRPr lang="en-US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&lt; Tule Tank </a:t>
            </a:r>
            <a:endParaRPr lang="en-US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43200" y="223935"/>
            <a:ext cx="593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Lab Work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9766" y="1056494"/>
            <a:ext cx="2575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Set in Plaster</a:t>
            </a:r>
          </a:p>
          <a:p>
            <a:pPr marL="342900" indent="-342900">
              <a:buAutoNum type="arabicParenR"/>
            </a:pPr>
            <a:endParaRPr lang="en-US" sz="24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Drill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8928" y="1072207"/>
            <a:ext cx="246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Cut</a:t>
            </a:r>
          </a:p>
          <a:p>
            <a:pPr marL="342900" indent="-342900">
              <a:buAutoNum type="arabicParenR" startAt="3"/>
            </a:pPr>
            <a:endParaRPr lang="en-US" sz="24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342900" indent="-342900">
              <a:buAutoNum type="arabicParenR" startAt="3"/>
            </a:pPr>
            <a:r>
              <a:rPr lang="en-US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Process</a:t>
            </a:r>
          </a:p>
          <a:p>
            <a:endParaRPr lang="en-US" sz="2400" dirty="0"/>
          </a:p>
        </p:txBody>
      </p:sp>
      <p:pic>
        <p:nvPicPr>
          <p:cNvPr id="17" name="Picture 16" descr="IMG_5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0644" y="2830286"/>
            <a:ext cx="3461656" cy="4027714"/>
          </a:xfrm>
          <a:prstGeom prst="rect">
            <a:avLst/>
          </a:prstGeom>
        </p:spPr>
      </p:pic>
      <p:pic>
        <p:nvPicPr>
          <p:cNvPr id="20" name="Picture 19" descr="IMG_5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1768" y="0"/>
            <a:ext cx="3314703" cy="4419605"/>
          </a:xfrm>
          <a:prstGeom prst="rect">
            <a:avLst/>
          </a:prstGeom>
        </p:spPr>
      </p:pic>
      <p:pic>
        <p:nvPicPr>
          <p:cNvPr id="19" name="Picture 18" descr="IMG_5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3314" y="3666119"/>
            <a:ext cx="4033159" cy="3191881"/>
          </a:xfrm>
          <a:prstGeom prst="rect">
            <a:avLst/>
          </a:prstGeom>
        </p:spPr>
      </p:pic>
      <p:pic>
        <p:nvPicPr>
          <p:cNvPr id="16" name="Picture 15" descr="IMG_5769.JPG"/>
          <p:cNvPicPr>
            <a:picLocks noChangeAspect="1"/>
          </p:cNvPicPr>
          <p:nvPr/>
        </p:nvPicPr>
        <p:blipFill>
          <a:blip r:embed="rId6" cstate="print"/>
          <a:srcRect t="9767" r="13752" b="26471"/>
          <a:stretch>
            <a:fillRect/>
          </a:stretch>
        </p:blipFill>
        <p:spPr>
          <a:xfrm>
            <a:off x="-1" y="3787127"/>
            <a:ext cx="3510643" cy="3070873"/>
          </a:xfrm>
          <a:prstGeom prst="rect">
            <a:avLst/>
          </a:prstGeom>
        </p:spPr>
      </p:pic>
      <p:pic>
        <p:nvPicPr>
          <p:cNvPr id="15" name="Picture 14" descr="IMG_57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086100" cy="41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715480"/>
            <a:ext cx="10419347" cy="6142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6790" y="-28305"/>
            <a:ext cx="715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Data Analysis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4848" y="223935"/>
            <a:ext cx="670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2059" y="836860"/>
            <a:ext cx="857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Benmoreite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987" y="1834391"/>
            <a:ext cx="4996165" cy="47506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9195" y="240042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Site 5.1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6470" y="1839070"/>
            <a:ext cx="5134493" cy="47651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98783" y="2424243"/>
            <a:ext cx="92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Site 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438536" y="2781979"/>
            <a:ext cx="110359" cy="141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19099" y="2784176"/>
            <a:ext cx="110359" cy="141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8854" y="1526291"/>
            <a:ext cx="110359" cy="141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9213" y="1412569"/>
            <a:ext cx="346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Modern magnetic field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02828" y="856955"/>
            <a:ext cx="808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Rhyolite</a:t>
            </a:r>
            <a:endParaRPr lang="en-US" sz="2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4848" y="223935"/>
            <a:ext cx="670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Results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8673" y="1811219"/>
            <a:ext cx="5059209" cy="46823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65832" y="207203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Site 1.3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056" y="1805240"/>
            <a:ext cx="4965825" cy="4713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5109" y="2153057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Site 8.2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65654" y="2766847"/>
            <a:ext cx="110359" cy="141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04822" y="2736123"/>
            <a:ext cx="110359" cy="141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8854" y="1526291"/>
            <a:ext cx="110359" cy="141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9213" y="1412569"/>
            <a:ext cx="346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Modern magnetic field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210" y="223935"/>
            <a:ext cx="670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Conclusions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324" y="1623865"/>
            <a:ext cx="9884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" pitchFamily="18" charset="0"/>
              </a:rPr>
              <a:t>Preliminary data show some consistencies with </a:t>
            </a:r>
            <a:r>
              <a:rPr lang="en-US" sz="2400" dirty="0" err="1" smtClean="0">
                <a:solidFill>
                  <a:schemeClr val="bg1"/>
                </a:solidFill>
                <a:latin typeface="Century" pitchFamily="18" charset="0"/>
              </a:rPr>
              <a:t>Matuyama</a:t>
            </a:r>
            <a:r>
              <a:rPr lang="en-US" sz="2400" dirty="0" smtClean="0">
                <a:solidFill>
                  <a:schemeClr val="bg1"/>
                </a:solidFill>
                <a:latin typeface="Century" pitchFamily="18" charset="0"/>
              </a:rPr>
              <a:t> age of eruption</a:t>
            </a:r>
          </a:p>
          <a:p>
            <a:endParaRPr lang="en-US" sz="2400" dirty="0" smtClean="0">
              <a:solidFill>
                <a:schemeClr val="bg1"/>
              </a:solidFill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" pitchFamily="18" charset="0"/>
              </a:rPr>
              <a:t>Alteration of samples’ magnetization has likely occurred</a:t>
            </a:r>
          </a:p>
          <a:p>
            <a:endParaRPr lang="en-US" sz="2400" dirty="0" smtClean="0">
              <a:solidFill>
                <a:schemeClr val="bg1"/>
              </a:solidFill>
              <a:latin typeface="Century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" pitchFamily="18" charset="0"/>
              </a:rPr>
              <a:t>Further analysis is </a:t>
            </a:r>
            <a:r>
              <a:rPr lang="en-US" sz="2400" smtClean="0">
                <a:solidFill>
                  <a:schemeClr val="bg1"/>
                </a:solidFill>
                <a:latin typeface="Century" pitchFamily="18" charset="0"/>
              </a:rPr>
              <a:t>needed before </a:t>
            </a:r>
            <a:r>
              <a:rPr lang="en-US" sz="2400" dirty="0" smtClean="0">
                <a:solidFill>
                  <a:schemeClr val="bg1"/>
                </a:solidFill>
                <a:latin typeface="Century" pitchFamily="18" charset="0"/>
              </a:rPr>
              <a:t>conclusions are interpreted</a:t>
            </a:r>
          </a:p>
        </p:txBody>
      </p:sp>
    </p:spTree>
    <p:extLst>
      <p:ext uri="{BB962C8B-B14F-4D97-AF65-F5344CB8AC3E}">
        <p14:creationId xmlns:p14="http://schemas.microsoft.com/office/powerpoint/2010/main" val="20867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1332</TotalTime>
  <Words>496</Words>
  <Application>Microsoft Office PowerPoint</Application>
  <PresentationFormat>Widescreen</PresentationFormat>
  <Paragraphs>94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Baskerville Old Face</vt:lpstr>
      <vt:lpstr>Calibri</vt:lpstr>
      <vt:lpstr>Century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Jean Turpin</dc:creator>
  <cp:lastModifiedBy>Christina Jean Turpin</cp:lastModifiedBy>
  <cp:revision>96</cp:revision>
  <dcterms:created xsi:type="dcterms:W3CDTF">2014-03-05T20:00:12Z</dcterms:created>
  <dcterms:modified xsi:type="dcterms:W3CDTF">2014-04-02T18:02:47Z</dcterms:modified>
</cp:coreProperties>
</file>